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22860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743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3200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3657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246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lisonbg/altai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esentation Title"/>
          <p:cNvSpPr txBox="1">
            <a:spLocks noGrp="1"/>
          </p:cNvSpPr>
          <p:nvPr>
            <p:ph type="body" sz="quarter" idx="13"/>
          </p:nvPr>
        </p:nvSpPr>
        <p:spPr>
          <a:xfrm>
            <a:off x="4655261" y="7859283"/>
            <a:ext cx="6395245" cy="10795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defTabSz="914400"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4" name="Brian Granger, Cal Poly…"/>
          <p:cNvSpPr txBox="1">
            <a:spLocks noGrp="1"/>
          </p:cNvSpPr>
          <p:nvPr>
            <p:ph type="body" sz="quarter" idx="14"/>
          </p:nvPr>
        </p:nvSpPr>
        <p:spPr>
          <a:xfrm>
            <a:off x="18236955" y="4933920"/>
            <a:ext cx="5781942" cy="11328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/>
          <a:p>
            <a:pPr marL="0" indent="0" defTabSz="914400">
              <a:spcBef>
                <a:spcPts val="0"/>
              </a:spcBef>
              <a:buSzTx/>
              <a:buNone/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Brian Granger, Cal Poly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Jason Grout, Bloomberg</a:t>
            </a:r>
          </a:p>
        </p:txBody>
      </p:sp>
      <p:sp>
        <p:nvSpPr>
          <p:cNvPr id="15" name="Chris Colbert, Continuum…"/>
          <p:cNvSpPr txBox="1">
            <a:spLocks noGrp="1"/>
          </p:cNvSpPr>
          <p:nvPr>
            <p:ph type="body" sz="quarter" idx="15"/>
          </p:nvPr>
        </p:nvSpPr>
        <p:spPr>
          <a:xfrm>
            <a:off x="18251555" y="6339306"/>
            <a:ext cx="5421318" cy="35458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/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Chris Colbert, Continuum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Sylvain Corlay, Bloomberg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Afshin Darian, Continuum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Cameron Oelsen, Cal Poly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Fernando Perez, LBNL/Berkeley 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Steven Silvester, Continuum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David Willmer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larger Jupyter Team</a:t>
            </a:r>
          </a:p>
        </p:txBody>
      </p:sp>
      <p:sp>
        <p:nvSpPr>
          <p:cNvPr id="16" name="SciPy 2016"/>
          <p:cNvSpPr txBox="1">
            <a:spLocks noGrp="1"/>
          </p:cNvSpPr>
          <p:nvPr>
            <p:ph type="body" sz="quarter" idx="16"/>
          </p:nvPr>
        </p:nvSpPr>
        <p:spPr>
          <a:xfrm>
            <a:off x="18233156" y="3841168"/>
            <a:ext cx="2950591" cy="1361441"/>
          </a:xfrm>
          <a:prstGeom prst="rect">
            <a:avLst/>
          </a:prstGeom>
        </p:spPr>
        <p:txBody>
          <a:bodyPr wrap="none" lIns="45719" tIns="45719" rIns="45719" bIns="45719" anchor="t">
            <a:spAutoFit/>
          </a:bodyPr>
          <a:lstStyle>
            <a:lvl1pPr marL="0" indent="0" defTabSz="914400">
              <a:spcBef>
                <a:spcPts val="0"/>
              </a:spcBef>
              <a:buSzTx/>
              <a:buNone/>
              <a:defRPr sz="4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SciPy 2016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"/>
          <p:cNvSpPr/>
          <p:nvPr/>
        </p:nvSpPr>
        <p:spPr>
          <a:xfrm>
            <a:off x="-11400" y="-25625"/>
            <a:ext cx="7660669" cy="1376725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600">
                <a:solidFill>
                  <a:srgbClr val="ED7D31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3" name="Short…"/>
          <p:cNvSpPr txBox="1">
            <a:spLocks noGrp="1"/>
          </p:cNvSpPr>
          <p:nvPr>
            <p:ph type="body" sz="quarter" idx="13"/>
          </p:nvPr>
        </p:nvSpPr>
        <p:spPr>
          <a:xfrm>
            <a:off x="1941181" y="5595299"/>
            <a:ext cx="3755507" cy="25552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/>
          <a:p>
            <a:pPr marL="0" indent="0" defTabSz="914400">
              <a:spcBef>
                <a:spcPts val="0"/>
              </a:spcBef>
              <a:buSzTx/>
              <a:buNone/>
              <a:defRPr sz="8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Short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8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Title</a:t>
            </a:r>
          </a:p>
        </p:txBody>
      </p:sp>
      <p:pic>
        <p:nvPicPr>
          <p:cNvPr id="134" name="Group.png" descr="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66" y="12433086"/>
            <a:ext cx="671088" cy="91715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Example 1 Sample Code"/>
          <p:cNvSpPr txBox="1">
            <a:spLocks noGrp="1"/>
          </p:cNvSpPr>
          <p:nvPr>
            <p:ph type="body" sz="quarter" idx="14"/>
          </p:nvPr>
        </p:nvSpPr>
        <p:spPr>
          <a:xfrm>
            <a:off x="9262223" y="1472711"/>
            <a:ext cx="11600143" cy="6883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>
            <a:lvl1pPr marL="0" indent="0" defTabSz="914400">
              <a:lnSpc>
                <a:spcPct val="200000"/>
              </a:lnSpc>
              <a:spcBef>
                <a:spcPts val="0"/>
              </a:spcBef>
              <a:buSzTx/>
              <a:buNone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Example 1 Sample Code</a:t>
            </a:r>
          </a:p>
        </p:txBody>
      </p:sp>
      <p:sp>
        <p:nvSpPr>
          <p:cNvPr id="136" name="`"/>
          <p:cNvSpPr>
            <a:spLocks noGrp="1"/>
          </p:cNvSpPr>
          <p:nvPr>
            <p:ph type="body" sz="quarter" idx="15"/>
          </p:nvPr>
        </p:nvSpPr>
        <p:spPr>
          <a:xfrm>
            <a:off x="9275675" y="2251292"/>
            <a:ext cx="13261119" cy="115264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42900" dist="64743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`</a:t>
            </a:r>
          </a:p>
        </p:txBody>
      </p:sp>
      <p:sp>
        <p:nvSpPr>
          <p:cNvPr id="137" name="conda install altair —channel conda-forge"/>
          <p:cNvSpPr txBox="1">
            <a:spLocks noGrp="1"/>
          </p:cNvSpPr>
          <p:nvPr>
            <p:ph type="body" sz="quarter" idx="16"/>
          </p:nvPr>
        </p:nvSpPr>
        <p:spPr>
          <a:xfrm>
            <a:off x="9500616" y="2548216"/>
            <a:ext cx="7124664" cy="55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000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t>conda install altair —channel conda-forge</a:t>
            </a:r>
          </a:p>
        </p:txBody>
      </p:sp>
      <p:sp>
        <p:nvSpPr>
          <p:cNvPr id="138" name="Example 2 Sample Code"/>
          <p:cNvSpPr txBox="1">
            <a:spLocks noGrp="1"/>
          </p:cNvSpPr>
          <p:nvPr>
            <p:ph type="body" sz="quarter" idx="17"/>
          </p:nvPr>
        </p:nvSpPr>
        <p:spPr>
          <a:xfrm>
            <a:off x="9268949" y="4271626"/>
            <a:ext cx="11600144" cy="6883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>
            <a:lvl1pPr marL="0" indent="0" defTabSz="914400">
              <a:lnSpc>
                <a:spcPct val="200000"/>
              </a:lnSpc>
              <a:spcBef>
                <a:spcPts val="0"/>
              </a:spcBef>
              <a:buSzTx/>
              <a:buNone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Example 2 Sample Code</a:t>
            </a:r>
          </a:p>
        </p:txBody>
      </p:sp>
      <p:sp>
        <p:nvSpPr>
          <p:cNvPr id="139" name="Rectangle"/>
          <p:cNvSpPr>
            <a:spLocks noGrp="1"/>
          </p:cNvSpPr>
          <p:nvPr>
            <p:ph type="body" sz="quarter" idx="18"/>
          </p:nvPr>
        </p:nvSpPr>
        <p:spPr>
          <a:xfrm>
            <a:off x="9282402" y="5050207"/>
            <a:ext cx="13261119" cy="17207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429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0" name="pip install altair…"/>
          <p:cNvSpPr txBox="1">
            <a:spLocks noGrp="1"/>
          </p:cNvSpPr>
          <p:nvPr>
            <p:ph type="body" sz="quarter" idx="19"/>
          </p:nvPr>
        </p:nvSpPr>
        <p:spPr>
          <a:xfrm>
            <a:off x="9472053" y="5402602"/>
            <a:ext cx="8321788" cy="10160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30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pip install altair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30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jupyter nbextension install --sys-prefix --py vega</a:t>
            </a:r>
          </a:p>
        </p:txBody>
      </p:sp>
      <p:sp>
        <p:nvSpPr>
          <p:cNvPr id="141" name="Example 3 Sample Code"/>
          <p:cNvSpPr txBox="1">
            <a:spLocks noGrp="1"/>
          </p:cNvSpPr>
          <p:nvPr>
            <p:ph type="body" sz="quarter" idx="20"/>
          </p:nvPr>
        </p:nvSpPr>
        <p:spPr>
          <a:xfrm>
            <a:off x="9272313" y="7568069"/>
            <a:ext cx="11600143" cy="6883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>
            <a:lvl1pPr marL="0" indent="0" defTabSz="914400">
              <a:lnSpc>
                <a:spcPct val="200000"/>
              </a:lnSpc>
              <a:spcBef>
                <a:spcPts val="0"/>
              </a:spcBef>
              <a:buSzTx/>
              <a:buNone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Example 3 Sample Code</a:t>
            </a:r>
          </a:p>
        </p:txBody>
      </p:sp>
      <p:sp>
        <p:nvSpPr>
          <p:cNvPr id="142" name="Rectangle"/>
          <p:cNvSpPr>
            <a:spLocks noGrp="1"/>
          </p:cNvSpPr>
          <p:nvPr>
            <p:ph type="body" sz="quarter" idx="21"/>
          </p:nvPr>
        </p:nvSpPr>
        <p:spPr>
          <a:xfrm>
            <a:off x="9279039" y="8420358"/>
            <a:ext cx="13261118" cy="172079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429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3" name="from altair import *…"/>
          <p:cNvSpPr txBox="1">
            <a:spLocks noGrp="1"/>
          </p:cNvSpPr>
          <p:nvPr>
            <p:ph type="body" sz="quarter" idx="22"/>
          </p:nvPr>
        </p:nvSpPr>
        <p:spPr>
          <a:xfrm>
            <a:off x="9468690" y="8772754"/>
            <a:ext cx="3472037" cy="10160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30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from altair import *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3000"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tutorial()</a:t>
            </a:r>
          </a:p>
        </p:txBody>
      </p:sp>
      <p:sp>
        <p:nvSpPr>
          <p:cNvPr id="144" name="Read the documentation on Github:"/>
          <p:cNvSpPr txBox="1">
            <a:spLocks noGrp="1"/>
          </p:cNvSpPr>
          <p:nvPr>
            <p:ph type="body" sz="quarter" idx="23"/>
          </p:nvPr>
        </p:nvSpPr>
        <p:spPr>
          <a:xfrm>
            <a:off x="9262223" y="11439041"/>
            <a:ext cx="11600143" cy="6375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>
            <a:lvl1pPr marL="0" indent="0" defTabSz="914400">
              <a:lnSpc>
                <a:spcPct val="200000"/>
              </a:lnSpc>
              <a:spcBef>
                <a:spcPts val="0"/>
              </a:spcBef>
              <a:buSzTx/>
              <a:buNone/>
              <a:defRPr sz="36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 the documentation on Github:</a:t>
            </a:r>
          </a:p>
        </p:txBody>
      </p:sp>
      <p:sp>
        <p:nvSpPr>
          <p:cNvPr id="145" name="https://github.com/ellisonbg/altair"/>
          <p:cNvSpPr txBox="1">
            <a:spLocks noGrp="1"/>
          </p:cNvSpPr>
          <p:nvPr>
            <p:ph type="body" sz="quarter" idx="24"/>
          </p:nvPr>
        </p:nvSpPr>
        <p:spPr>
          <a:xfrm>
            <a:off x="7658883" y="12227499"/>
            <a:ext cx="16728464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u="sng">
                <a:solidFill>
                  <a:srgbClr val="717171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https://github.com/ellisonbg/altair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9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-11400" y="-25625"/>
            <a:ext cx="7660669" cy="1376725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600">
                <a:solidFill>
                  <a:srgbClr val="ED7D31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4" name="Short Title"/>
          <p:cNvSpPr txBox="1">
            <a:spLocks noGrp="1"/>
          </p:cNvSpPr>
          <p:nvPr>
            <p:ph type="body" sz="quarter" idx="13"/>
          </p:nvPr>
        </p:nvSpPr>
        <p:spPr>
          <a:xfrm>
            <a:off x="1941181" y="5595299"/>
            <a:ext cx="3755507" cy="25552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>
            <a:lvl1pPr marL="0" indent="0" defTabSz="914400">
              <a:spcBef>
                <a:spcPts val="0"/>
              </a:spcBef>
              <a:buSzTx/>
              <a:buNone/>
              <a:defRPr sz="8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Short Title</a:t>
            </a:r>
          </a:p>
        </p:txBody>
      </p:sp>
      <p:sp>
        <p:nvSpPr>
          <p:cNvPr id="155" name="Photo taken by Matthew Bowers"/>
          <p:cNvSpPr txBox="1">
            <a:spLocks noGrp="1"/>
          </p:cNvSpPr>
          <p:nvPr>
            <p:ph type="body" sz="quarter" idx="14"/>
          </p:nvPr>
        </p:nvSpPr>
        <p:spPr>
          <a:xfrm>
            <a:off x="17541868" y="11517586"/>
            <a:ext cx="5578154" cy="55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3000" i="1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Photo taken by Matthew Bowers</a:t>
            </a:r>
          </a:p>
        </p:txBody>
      </p:sp>
      <p:pic>
        <p:nvPicPr>
          <p:cNvPr id="156" name="Group.png" descr="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66" y="12433086"/>
            <a:ext cx="671088" cy="9171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>
            <a:spLocks noGrp="1"/>
          </p:cNvSpPr>
          <p:nvPr>
            <p:ph type="pic" sz="half" idx="15"/>
          </p:nvPr>
        </p:nvSpPr>
        <p:spPr>
          <a:xfrm>
            <a:off x="9131594" y="1755103"/>
            <a:ext cx="13981734" cy="93188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10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mage"/>
          <p:cNvSpPr>
            <a:spLocks noGrp="1"/>
          </p:cNvSpPr>
          <p:nvPr>
            <p:ph type="pic" idx="13"/>
          </p:nvPr>
        </p:nvSpPr>
        <p:spPr>
          <a:xfrm>
            <a:off x="-10619" y="-43103"/>
            <a:ext cx="24405344" cy="138022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1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>
            <a:spLocks noGrp="1"/>
          </p:cNvSpPr>
          <p:nvPr>
            <p:ph type="pic" sz="quarter" idx="13"/>
          </p:nvPr>
        </p:nvSpPr>
        <p:spPr>
          <a:xfrm>
            <a:off x="13502944" y="3729492"/>
            <a:ext cx="9409048" cy="6257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74" name="Group (2).png" descr="Group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74" y="12443056"/>
            <a:ext cx="694833" cy="91717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Use orange with bold when highlighting important text like version control systems (git/GitHub)…"/>
          <p:cNvSpPr txBox="1">
            <a:spLocks noGrp="1"/>
          </p:cNvSpPr>
          <p:nvPr>
            <p:ph type="body" sz="half" idx="14"/>
          </p:nvPr>
        </p:nvSpPr>
        <p:spPr>
          <a:xfrm>
            <a:off x="1771404" y="3718004"/>
            <a:ext cx="9995393" cy="78511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/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D4D4D"/>
                </a:solidFill>
              </a:rPr>
              <a:t>Use orange with bold when highlighting important text like </a:t>
            </a:r>
            <a:r>
              <a:rPr b="1">
                <a:solidFill>
                  <a:srgbClr val="F37626"/>
                </a:solidFill>
              </a:rPr>
              <a:t>version control systems</a:t>
            </a:r>
            <a:r>
              <a:t> </a:t>
            </a:r>
            <a:r>
              <a:rPr>
                <a:solidFill>
                  <a:srgbClr val="4D4D4D"/>
                </a:solidFill>
              </a:rPr>
              <a:t>(git/GitHub)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Keep limited amount of bullets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Refrain from long sentences</a:t>
            </a:r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Don’t be afraid to spread your information through lots of slides</a:t>
            </a:r>
          </a:p>
        </p:txBody>
      </p:sp>
      <p:sp>
        <p:nvSpPr>
          <p:cNvPr id="17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657350" y="1371294"/>
            <a:ext cx="10223500" cy="14151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8400">
                <a:solidFill>
                  <a:srgbClr val="4B4B4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riangle"/>
          <p:cNvSpPr/>
          <p:nvPr/>
        </p:nvSpPr>
        <p:spPr>
          <a:xfrm>
            <a:off x="3756404" y="2018109"/>
            <a:ext cx="1687119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Triangle"/>
          <p:cNvSpPr/>
          <p:nvPr/>
        </p:nvSpPr>
        <p:spPr>
          <a:xfrm>
            <a:off x="3762375" y="13001621"/>
            <a:ext cx="1685925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016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Triangle"/>
          <p:cNvSpPr/>
          <p:nvPr/>
        </p:nvSpPr>
        <p:spPr>
          <a:xfrm>
            <a:off x="3762375" y="339328"/>
            <a:ext cx="1685925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xfrm>
            <a:off x="3762375" y="618816"/>
            <a:ext cx="16859250" cy="111980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90000"/>
              </a:lnSpc>
              <a:defRPr sz="9000">
                <a:solidFill>
                  <a:srgbClr val="F47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168337" y="12322968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riangle"/>
          <p:cNvSpPr/>
          <p:nvPr/>
        </p:nvSpPr>
        <p:spPr>
          <a:xfrm>
            <a:off x="3762375" y="13001621"/>
            <a:ext cx="1685925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016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Triangle"/>
          <p:cNvSpPr/>
          <p:nvPr/>
        </p:nvSpPr>
        <p:spPr>
          <a:xfrm>
            <a:off x="3762375" y="714375"/>
            <a:ext cx="1685925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168337" y="12322968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25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5905499"/>
            <a:ext cx="19621500" cy="1168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“Type a quote here.” </a:t>
            </a:r>
          </a:p>
        </p:txBody>
      </p:sp>
      <p:pic>
        <p:nvPicPr>
          <p:cNvPr id="26" name="Group.png" descr="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66" y="12433086"/>
            <a:ext cx="671088" cy="917155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"/>
          <p:cNvSpPr/>
          <p:nvPr/>
        </p:nvSpPr>
        <p:spPr>
          <a:xfrm>
            <a:off x="-11400" y="-25625"/>
            <a:ext cx="7660669" cy="1376725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600">
                <a:solidFill>
                  <a:srgbClr val="ED7D31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5" name="Short Title"/>
          <p:cNvSpPr txBox="1">
            <a:spLocks noGrp="1"/>
          </p:cNvSpPr>
          <p:nvPr>
            <p:ph type="body" sz="quarter" idx="13"/>
          </p:nvPr>
        </p:nvSpPr>
        <p:spPr>
          <a:xfrm>
            <a:off x="1941181" y="5595299"/>
            <a:ext cx="3755507" cy="25552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>
            <a:lvl1pPr marL="0" indent="0" defTabSz="914400">
              <a:spcBef>
                <a:spcPts val="0"/>
              </a:spcBef>
              <a:buSzTx/>
              <a:buNone/>
              <a:defRPr sz="8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Short Title</a:t>
            </a:r>
          </a:p>
        </p:txBody>
      </p:sp>
      <p:pic>
        <p:nvPicPr>
          <p:cNvPr id="36" name="Group.png" descr="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66" y="12433086"/>
            <a:ext cx="671088" cy="91715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Use orange with bold when highlighting important text like version control systems (git/GitHub)…"/>
          <p:cNvSpPr txBox="1">
            <a:spLocks noGrp="1"/>
          </p:cNvSpPr>
          <p:nvPr>
            <p:ph type="body" sz="half" idx="14"/>
          </p:nvPr>
        </p:nvSpPr>
        <p:spPr>
          <a:xfrm>
            <a:off x="9980876" y="3979372"/>
            <a:ext cx="11600143" cy="66573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/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D4D4D"/>
                </a:solidFill>
              </a:rPr>
              <a:t>Use orange with bold when highlighting important text like </a:t>
            </a:r>
            <a:r>
              <a:rPr b="1">
                <a:solidFill>
                  <a:srgbClr val="F37626"/>
                </a:solidFill>
              </a:rPr>
              <a:t>version control systems</a:t>
            </a:r>
            <a:r>
              <a:t> </a:t>
            </a:r>
            <a:r>
              <a:rPr>
                <a:solidFill>
                  <a:srgbClr val="4D4D4D"/>
                </a:solidFill>
              </a:rPr>
              <a:t>(git/GitHub)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Keep limited amount of bullets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Refrain from long sentences</a:t>
            </a:r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Don’t be afraid to spread your information through lots of slides</a:t>
            </a:r>
          </a:p>
        </p:txBody>
      </p:sp>
      <p:sp>
        <p:nvSpPr>
          <p:cNvPr id="38" name="Long Title (optional)"/>
          <p:cNvSpPr txBox="1">
            <a:spLocks noGrp="1"/>
          </p:cNvSpPr>
          <p:nvPr>
            <p:ph type="body" sz="quarter" idx="15"/>
          </p:nvPr>
        </p:nvSpPr>
        <p:spPr>
          <a:xfrm>
            <a:off x="9862801" y="1410381"/>
            <a:ext cx="9538003" cy="13233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>
            <a:lvl1pPr marL="0" indent="0" defTabSz="914400">
              <a:spcBef>
                <a:spcPts val="0"/>
              </a:spcBef>
              <a:buSzTx/>
              <a:buNone/>
              <a:defRPr sz="81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Long Title (optional)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Headline Slide: follow with additional slide(s) that supports headline"/>
          <p:cNvSpPr>
            <a:spLocks noGrp="1"/>
          </p:cNvSpPr>
          <p:nvPr>
            <p:ph type="body" sz="quarter" idx="13"/>
          </p:nvPr>
        </p:nvSpPr>
        <p:spPr>
          <a:xfrm>
            <a:off x="2838530" y="5821680"/>
            <a:ext cx="18706941" cy="22250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Headline Slide: follow with additional slide(s) that supports headline</a:t>
            </a:r>
          </a:p>
        </p:txBody>
      </p:sp>
      <p:pic>
        <p:nvPicPr>
          <p:cNvPr id="47" name="Group.png" descr="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66" y="12433086"/>
            <a:ext cx="671088" cy="91715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"/>
          <p:cNvSpPr/>
          <p:nvPr/>
        </p:nvSpPr>
        <p:spPr>
          <a:xfrm>
            <a:off x="1299" y="-25625"/>
            <a:ext cx="24384001" cy="369344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600">
                <a:solidFill>
                  <a:srgbClr val="ED7D31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" name="Use orange with bold when highlighting important text like version control systems (git/GitHub)…"/>
          <p:cNvSpPr txBox="1">
            <a:spLocks noGrp="1"/>
          </p:cNvSpPr>
          <p:nvPr>
            <p:ph type="body" sz="half" idx="13"/>
          </p:nvPr>
        </p:nvSpPr>
        <p:spPr>
          <a:xfrm>
            <a:off x="1522882" y="4913576"/>
            <a:ext cx="11600143" cy="66573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/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D4D4D"/>
                </a:solidFill>
              </a:rPr>
              <a:t>Use orange with bold when highlighting important text like </a:t>
            </a:r>
            <a:r>
              <a:rPr b="1">
                <a:solidFill>
                  <a:srgbClr val="F37626"/>
                </a:solidFill>
              </a:rPr>
              <a:t>version control systems</a:t>
            </a:r>
            <a:r>
              <a:t> </a:t>
            </a:r>
            <a:r>
              <a:rPr>
                <a:solidFill>
                  <a:srgbClr val="4D4D4D"/>
                </a:solidFill>
              </a:rPr>
              <a:t>(git/GitHub)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Keep limited amount of bullets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Refrain from long sentences</a:t>
            </a:r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Don’t be afraid to spread your information through lots of slides</a:t>
            </a:r>
          </a:p>
        </p:txBody>
      </p:sp>
      <p:pic>
        <p:nvPicPr>
          <p:cNvPr id="57" name="Group (2).png" descr="Group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74" y="12443056"/>
            <a:ext cx="694833" cy="917179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Very Very Long Slide Title That Doesn’t Fit In One Line"/>
          <p:cNvSpPr txBox="1">
            <a:spLocks noGrp="1"/>
          </p:cNvSpPr>
          <p:nvPr>
            <p:ph type="body" sz="quarter" idx="14"/>
          </p:nvPr>
        </p:nvSpPr>
        <p:spPr>
          <a:xfrm>
            <a:off x="1211881" y="554932"/>
            <a:ext cx="18757939" cy="27504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7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Very Very Long Slide Title That Doesn’t Fit In One Line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"/>
          <p:cNvSpPr/>
          <p:nvPr/>
        </p:nvSpPr>
        <p:spPr>
          <a:xfrm>
            <a:off x="1299" y="-25625"/>
            <a:ext cx="24384001" cy="2297137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600">
                <a:solidFill>
                  <a:srgbClr val="ED7D31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67" name="Group (2).png" descr="Group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74" y="12443056"/>
            <a:ext cx="694833" cy="91717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177728" y="-162263"/>
            <a:ext cx="18757940" cy="27504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7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Screen Shot 2016-09-14 at 2.18.30 PM.png"/>
          <p:cNvSpPr>
            <a:spLocks noGrp="1"/>
          </p:cNvSpPr>
          <p:nvPr>
            <p:ph type="pic" idx="14"/>
          </p:nvPr>
        </p:nvSpPr>
        <p:spPr>
          <a:xfrm>
            <a:off x="1875631" y="3240690"/>
            <a:ext cx="20632648" cy="92894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"/>
          <p:cNvSpPr/>
          <p:nvPr/>
        </p:nvSpPr>
        <p:spPr>
          <a:xfrm>
            <a:off x="11380224" y="-21111"/>
            <a:ext cx="12996534" cy="137582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l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br/>
            <a:endParaRPr/>
          </a:p>
        </p:txBody>
      </p:sp>
      <p:sp>
        <p:nvSpPr>
          <p:cNvPr id="78" name="Use orange with bold when highlighting important text like version control systems (git/GitHub)…"/>
          <p:cNvSpPr txBox="1">
            <a:spLocks noGrp="1"/>
          </p:cNvSpPr>
          <p:nvPr>
            <p:ph type="body" sz="half" idx="13"/>
          </p:nvPr>
        </p:nvSpPr>
        <p:spPr>
          <a:xfrm>
            <a:off x="1378654" y="2898140"/>
            <a:ext cx="9137630" cy="78511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/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D4D4D"/>
                </a:solidFill>
              </a:rPr>
              <a:t>Use orange with bold when highlighting important text like </a:t>
            </a:r>
            <a:r>
              <a:rPr b="1">
                <a:solidFill>
                  <a:srgbClr val="F37626"/>
                </a:solidFill>
              </a:rPr>
              <a:t>version control systems</a:t>
            </a:r>
            <a:r>
              <a:t> </a:t>
            </a:r>
            <a:r>
              <a:rPr>
                <a:solidFill>
                  <a:srgbClr val="4D4D4D"/>
                </a:solidFill>
              </a:rPr>
              <a:t>(git/GitHub)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Keep limited amount of bullets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Refrain from long sentences</a:t>
            </a:r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Don’t be afraid to spread your information through lots of slides</a:t>
            </a:r>
          </a:p>
        </p:txBody>
      </p:sp>
      <p:pic>
        <p:nvPicPr>
          <p:cNvPr id="79" name="Group (2).png" descr="Group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74" y="12443056"/>
            <a:ext cx="694833" cy="917179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Image"/>
          <p:cNvSpPr>
            <a:spLocks noGrp="1"/>
          </p:cNvSpPr>
          <p:nvPr>
            <p:ph type="pic" sz="half" idx="14"/>
          </p:nvPr>
        </p:nvSpPr>
        <p:spPr>
          <a:xfrm>
            <a:off x="12270153" y="1408830"/>
            <a:ext cx="11216677" cy="108983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"/>
          <p:cNvSpPr/>
          <p:nvPr/>
        </p:nvSpPr>
        <p:spPr>
          <a:xfrm>
            <a:off x="-11401" y="-25625"/>
            <a:ext cx="7660670" cy="1376725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600">
                <a:solidFill>
                  <a:srgbClr val="4D4D4D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89" name="Group.png" descr="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66" y="12433086"/>
            <a:ext cx="671088" cy="91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9846912" y="9149043"/>
            <a:ext cx="6218839" cy="37554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048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1" name="Content"/>
          <p:cNvSpPr txBox="1">
            <a:spLocks noGrp="1"/>
          </p:cNvSpPr>
          <p:nvPr>
            <p:ph type="body" sz="quarter" idx="14"/>
          </p:nvPr>
        </p:nvSpPr>
        <p:spPr>
          <a:xfrm>
            <a:off x="11700030" y="10594974"/>
            <a:ext cx="2512605" cy="863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>
                <a:solidFill>
                  <a:srgbClr val="8484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Content</a:t>
            </a:r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16425513" y="9149043"/>
            <a:ext cx="6218839" cy="37554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048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" name="Content"/>
          <p:cNvSpPr txBox="1">
            <a:spLocks noGrp="1"/>
          </p:cNvSpPr>
          <p:nvPr>
            <p:ph type="body" sz="quarter" idx="16"/>
          </p:nvPr>
        </p:nvSpPr>
        <p:spPr>
          <a:xfrm>
            <a:off x="18278630" y="10594974"/>
            <a:ext cx="2512604" cy="863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>
                <a:solidFill>
                  <a:srgbClr val="8484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Content</a:t>
            </a:r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16425513" y="4980268"/>
            <a:ext cx="6218839" cy="37554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048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5" name="Content"/>
          <p:cNvSpPr txBox="1">
            <a:spLocks noGrp="1"/>
          </p:cNvSpPr>
          <p:nvPr>
            <p:ph type="body" sz="quarter" idx="18"/>
          </p:nvPr>
        </p:nvSpPr>
        <p:spPr>
          <a:xfrm>
            <a:off x="18278631" y="6426199"/>
            <a:ext cx="2512604" cy="863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>
                <a:solidFill>
                  <a:srgbClr val="8484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Content</a:t>
            </a:r>
          </a:p>
        </p:txBody>
      </p:sp>
      <p:sp>
        <p:nvSpPr>
          <p:cNvPr id="96" name="Rectangle"/>
          <p:cNvSpPr>
            <a:spLocks noGrp="1"/>
          </p:cNvSpPr>
          <p:nvPr>
            <p:ph type="body" sz="quarter" idx="19"/>
          </p:nvPr>
        </p:nvSpPr>
        <p:spPr>
          <a:xfrm>
            <a:off x="9846912" y="4980269"/>
            <a:ext cx="6218839" cy="37554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048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7" name="Content"/>
          <p:cNvSpPr txBox="1">
            <a:spLocks noGrp="1"/>
          </p:cNvSpPr>
          <p:nvPr>
            <p:ph type="body" sz="quarter" idx="20"/>
          </p:nvPr>
        </p:nvSpPr>
        <p:spPr>
          <a:xfrm>
            <a:off x="11700030" y="6426199"/>
            <a:ext cx="2512605" cy="863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>
                <a:solidFill>
                  <a:srgbClr val="8484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Content</a:t>
            </a:r>
          </a:p>
        </p:txBody>
      </p:sp>
      <p:sp>
        <p:nvSpPr>
          <p:cNvPr id="98" name="Rectangle"/>
          <p:cNvSpPr>
            <a:spLocks noGrp="1"/>
          </p:cNvSpPr>
          <p:nvPr>
            <p:ph type="body" sz="quarter" idx="21"/>
          </p:nvPr>
        </p:nvSpPr>
        <p:spPr>
          <a:xfrm>
            <a:off x="9846912" y="811494"/>
            <a:ext cx="6218839" cy="37554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048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9" name="Content"/>
          <p:cNvSpPr txBox="1">
            <a:spLocks noGrp="1"/>
          </p:cNvSpPr>
          <p:nvPr>
            <p:ph type="body" sz="quarter" idx="22"/>
          </p:nvPr>
        </p:nvSpPr>
        <p:spPr>
          <a:xfrm>
            <a:off x="11700030" y="2257424"/>
            <a:ext cx="2512605" cy="863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>
                <a:solidFill>
                  <a:srgbClr val="8484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Content</a:t>
            </a:r>
          </a:p>
        </p:txBody>
      </p:sp>
      <p:sp>
        <p:nvSpPr>
          <p:cNvPr id="100" name="Rectangle"/>
          <p:cNvSpPr>
            <a:spLocks noGrp="1"/>
          </p:cNvSpPr>
          <p:nvPr>
            <p:ph type="body" sz="quarter" idx="23"/>
          </p:nvPr>
        </p:nvSpPr>
        <p:spPr>
          <a:xfrm>
            <a:off x="16425513" y="811494"/>
            <a:ext cx="6218839" cy="37554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048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1" name="Content"/>
          <p:cNvSpPr txBox="1">
            <a:spLocks noGrp="1"/>
          </p:cNvSpPr>
          <p:nvPr>
            <p:ph type="body" sz="quarter" idx="24"/>
          </p:nvPr>
        </p:nvSpPr>
        <p:spPr>
          <a:xfrm>
            <a:off x="18278631" y="2257425"/>
            <a:ext cx="2512604" cy="863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>
                <a:solidFill>
                  <a:srgbClr val="8484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Content</a:t>
            </a:r>
          </a:p>
        </p:txBody>
      </p:sp>
      <p:sp>
        <p:nvSpPr>
          <p:cNvPr id="102" name="Short Title"/>
          <p:cNvSpPr txBox="1">
            <a:spLocks noGrp="1"/>
          </p:cNvSpPr>
          <p:nvPr>
            <p:ph type="body" sz="quarter" idx="25"/>
          </p:nvPr>
        </p:nvSpPr>
        <p:spPr>
          <a:xfrm>
            <a:off x="1941181" y="5595299"/>
            <a:ext cx="3755507" cy="25552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>
            <a:lvl1pPr marL="0" indent="0" defTabSz="914400">
              <a:spcBef>
                <a:spcPts val="0"/>
              </a:spcBef>
              <a:buSzTx/>
              <a:buNone/>
              <a:defRPr sz="8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Short Title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"/>
          <p:cNvSpPr/>
          <p:nvPr/>
        </p:nvSpPr>
        <p:spPr>
          <a:xfrm>
            <a:off x="-11401" y="-25625"/>
            <a:ext cx="7660670" cy="1376725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600">
                <a:solidFill>
                  <a:srgbClr val="4D4D4D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11" name="Group.png" descr="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66" y="12433086"/>
            <a:ext cx="671088" cy="917155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Rectangle"/>
          <p:cNvSpPr>
            <a:spLocks noGrp="1"/>
          </p:cNvSpPr>
          <p:nvPr>
            <p:ph type="body" sz="quarter" idx="13"/>
          </p:nvPr>
        </p:nvSpPr>
        <p:spPr>
          <a:xfrm>
            <a:off x="9676152" y="1616185"/>
            <a:ext cx="4894775" cy="225238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048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3" name="Content"/>
          <p:cNvSpPr txBox="1">
            <a:spLocks noGrp="1"/>
          </p:cNvSpPr>
          <p:nvPr>
            <p:ph type="body" sz="quarter" idx="14"/>
          </p:nvPr>
        </p:nvSpPr>
        <p:spPr>
          <a:xfrm>
            <a:off x="10867237" y="2312816"/>
            <a:ext cx="2512604" cy="863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>
                <a:solidFill>
                  <a:srgbClr val="8484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Content</a:t>
            </a:r>
          </a:p>
        </p:txBody>
      </p:sp>
      <p:sp>
        <p:nvSpPr>
          <p:cNvPr id="114" name="Short Title"/>
          <p:cNvSpPr txBox="1">
            <a:spLocks noGrp="1"/>
          </p:cNvSpPr>
          <p:nvPr>
            <p:ph type="body" sz="quarter" idx="15"/>
          </p:nvPr>
        </p:nvSpPr>
        <p:spPr>
          <a:xfrm>
            <a:off x="1941181" y="5595299"/>
            <a:ext cx="3755507" cy="2555241"/>
          </a:xfrm>
          <a:prstGeom prst="rect">
            <a:avLst/>
          </a:prstGeom>
        </p:spPr>
        <p:txBody>
          <a:bodyPr lIns="45719" tIns="45719" rIns="45719" bIns="45719" anchor="t">
            <a:spAutoFit/>
          </a:bodyPr>
          <a:lstStyle>
            <a:lvl1pPr marL="0" indent="0" defTabSz="914400">
              <a:spcBef>
                <a:spcPts val="0"/>
              </a:spcBef>
              <a:buSzTx/>
              <a:buNone/>
              <a:defRPr sz="8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Short Title</a:t>
            </a:r>
          </a:p>
        </p:txBody>
      </p:sp>
      <p:sp>
        <p:nvSpPr>
          <p:cNvPr id="115" name="Rectangle"/>
          <p:cNvSpPr>
            <a:spLocks noGrp="1"/>
          </p:cNvSpPr>
          <p:nvPr>
            <p:ph type="body" sz="quarter" idx="16"/>
          </p:nvPr>
        </p:nvSpPr>
        <p:spPr>
          <a:xfrm>
            <a:off x="9676152" y="4301301"/>
            <a:ext cx="4894775" cy="225238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048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6" name="Content"/>
          <p:cNvSpPr txBox="1">
            <a:spLocks noGrp="1"/>
          </p:cNvSpPr>
          <p:nvPr>
            <p:ph type="body" sz="quarter" idx="17"/>
          </p:nvPr>
        </p:nvSpPr>
        <p:spPr>
          <a:xfrm>
            <a:off x="10713709" y="4996251"/>
            <a:ext cx="2512604" cy="863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>
                <a:solidFill>
                  <a:srgbClr val="8484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Content</a:t>
            </a:r>
          </a:p>
        </p:txBody>
      </p:sp>
      <p:sp>
        <p:nvSpPr>
          <p:cNvPr id="117" name="Rectangle"/>
          <p:cNvSpPr>
            <a:spLocks noGrp="1"/>
          </p:cNvSpPr>
          <p:nvPr>
            <p:ph type="body" sz="quarter" idx="18"/>
          </p:nvPr>
        </p:nvSpPr>
        <p:spPr>
          <a:xfrm>
            <a:off x="9676152" y="6986416"/>
            <a:ext cx="4894775" cy="225238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048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8" name="Content"/>
          <p:cNvSpPr txBox="1">
            <a:spLocks noGrp="1"/>
          </p:cNvSpPr>
          <p:nvPr>
            <p:ph type="body" sz="quarter" idx="19"/>
          </p:nvPr>
        </p:nvSpPr>
        <p:spPr>
          <a:xfrm>
            <a:off x="10867237" y="7679687"/>
            <a:ext cx="2512604" cy="863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>
                <a:solidFill>
                  <a:srgbClr val="8484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Content</a:t>
            </a:r>
          </a:p>
        </p:txBody>
      </p:sp>
      <p:sp>
        <p:nvSpPr>
          <p:cNvPr id="119" name="Rectangle"/>
          <p:cNvSpPr>
            <a:spLocks noGrp="1"/>
          </p:cNvSpPr>
          <p:nvPr>
            <p:ph type="body" sz="quarter" idx="20"/>
          </p:nvPr>
        </p:nvSpPr>
        <p:spPr>
          <a:xfrm>
            <a:off x="9676152" y="9671532"/>
            <a:ext cx="4894775" cy="225238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304800" dist="63500" rotWithShape="0">
              <a:srgbClr val="000000">
                <a:alpha val="10000"/>
              </a:srgbClr>
            </a:outerShdw>
          </a:effectLst>
        </p:spPr>
        <p:txBody>
          <a:bodyPr lIns="45719" tIns="45719" rIns="45719" bIns="45719">
            <a:noAutofit/>
          </a:bodyPr>
          <a:lstStyle/>
          <a:p>
            <a:pPr marL="0" indent="0" algn="ctr" defTabSz="914400">
              <a:spcBef>
                <a:spcPts val="0"/>
              </a:spcBef>
              <a:buSzTx/>
              <a:buNone/>
              <a:defRPr sz="1800"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0" name="Content"/>
          <p:cNvSpPr txBox="1">
            <a:spLocks noGrp="1"/>
          </p:cNvSpPr>
          <p:nvPr>
            <p:ph type="body" sz="quarter" idx="21"/>
          </p:nvPr>
        </p:nvSpPr>
        <p:spPr>
          <a:xfrm>
            <a:off x="10713709" y="10365922"/>
            <a:ext cx="2512604" cy="863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>
                <a:solidFill>
                  <a:srgbClr val="8484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Content</a:t>
            </a:r>
          </a:p>
        </p:txBody>
      </p:sp>
      <p:sp>
        <p:nvSpPr>
          <p:cNvPr id="121" name="Explanatory text…"/>
          <p:cNvSpPr txBox="1">
            <a:spLocks noGrp="1"/>
          </p:cNvSpPr>
          <p:nvPr>
            <p:ph type="body" sz="quarter" idx="22"/>
          </p:nvPr>
        </p:nvSpPr>
        <p:spPr>
          <a:xfrm>
            <a:off x="15654726" y="1815275"/>
            <a:ext cx="6235222" cy="18542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4038" indent="-464038">
              <a:spcBef>
                <a:spcPts val="0"/>
              </a:spcBef>
              <a:defRPr sz="3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Explanatory text </a:t>
            </a:r>
          </a:p>
          <a:p>
            <a:pPr marL="464038" indent="-464038">
              <a:spcBef>
                <a:spcPts val="0"/>
              </a:spcBef>
              <a:defRPr sz="3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Additional content can be added here</a:t>
            </a:r>
          </a:p>
        </p:txBody>
      </p:sp>
      <p:sp>
        <p:nvSpPr>
          <p:cNvPr id="122" name="Explanatory text…"/>
          <p:cNvSpPr txBox="1">
            <a:spLocks noGrp="1"/>
          </p:cNvSpPr>
          <p:nvPr>
            <p:ph type="body" sz="quarter" idx="23"/>
          </p:nvPr>
        </p:nvSpPr>
        <p:spPr>
          <a:xfrm>
            <a:off x="15508507" y="4548999"/>
            <a:ext cx="6235222" cy="18542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4038" indent="-464038">
              <a:spcBef>
                <a:spcPts val="0"/>
              </a:spcBef>
              <a:defRPr sz="3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Explanatory text </a:t>
            </a:r>
          </a:p>
          <a:p>
            <a:pPr marL="464038" indent="-464038">
              <a:spcBef>
                <a:spcPts val="0"/>
              </a:spcBef>
              <a:defRPr sz="3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Additional content can be added here</a:t>
            </a:r>
          </a:p>
        </p:txBody>
      </p:sp>
      <p:sp>
        <p:nvSpPr>
          <p:cNvPr id="123" name="Explanatory text…"/>
          <p:cNvSpPr txBox="1">
            <a:spLocks noGrp="1"/>
          </p:cNvSpPr>
          <p:nvPr>
            <p:ph type="body" sz="quarter" idx="24"/>
          </p:nvPr>
        </p:nvSpPr>
        <p:spPr>
          <a:xfrm>
            <a:off x="15654726" y="7282722"/>
            <a:ext cx="6235222" cy="18542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4038" indent="-464038">
              <a:spcBef>
                <a:spcPts val="0"/>
              </a:spcBef>
              <a:defRPr sz="3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Explanatory text </a:t>
            </a:r>
          </a:p>
          <a:p>
            <a:pPr marL="464038" indent="-464038">
              <a:spcBef>
                <a:spcPts val="0"/>
              </a:spcBef>
              <a:defRPr sz="3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Additional content can be added here</a:t>
            </a:r>
          </a:p>
        </p:txBody>
      </p:sp>
      <p:sp>
        <p:nvSpPr>
          <p:cNvPr id="124" name="Explanatory text…"/>
          <p:cNvSpPr txBox="1">
            <a:spLocks noGrp="1"/>
          </p:cNvSpPr>
          <p:nvPr>
            <p:ph type="body" sz="quarter" idx="25"/>
          </p:nvPr>
        </p:nvSpPr>
        <p:spPr>
          <a:xfrm>
            <a:off x="15508507" y="10065052"/>
            <a:ext cx="6235222" cy="18542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4038" indent="-464038">
              <a:spcBef>
                <a:spcPts val="0"/>
              </a:spcBef>
              <a:defRPr sz="3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Explanatory text </a:t>
            </a:r>
          </a:p>
          <a:p>
            <a:pPr marL="464038" indent="-464038">
              <a:spcBef>
                <a:spcPts val="0"/>
              </a:spcBef>
              <a:defRPr sz="3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Additional content can be added here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7192294" y="-21111"/>
            <a:ext cx="7184464" cy="13758222"/>
          </a:xfrm>
          <a:prstGeom prst="rect">
            <a:avLst/>
          </a:prstGeom>
          <a:solidFill>
            <a:srgbClr val="000000">
              <a:alpha val="3795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l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br/>
            <a:endParaRPr/>
          </a:p>
        </p:txBody>
      </p:sp>
      <p:pic>
        <p:nvPicPr>
          <p:cNvPr id="3" name="logo.png" descr="logo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622497" y="4793553"/>
            <a:ext cx="8503146" cy="224992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ideas/jupyter-at-oreilly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www.oreilly.com/topics/data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oreilly.com/learning/data-visualization-with-seaborn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pyterlab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blob/master/surveys/2015-notebook-ux/analysis/report_dashboard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parente/nbestimat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github.com/trending/jupyter-notebook?since=weekl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osc.ligo.org/about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mybinder.org/v2/gh/minrk/ligo-binder/master?filepath=index.ipyn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osc.ligo.org/tutoria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JupyterLab:…"/>
          <p:cNvSpPr txBox="1">
            <a:spLocks noGrp="1"/>
          </p:cNvSpPr>
          <p:nvPr>
            <p:ph type="body" idx="13"/>
          </p:nvPr>
        </p:nvSpPr>
        <p:spPr>
          <a:xfrm>
            <a:off x="4541184" y="7309172"/>
            <a:ext cx="12225263" cy="3035301"/>
          </a:xfrm>
          <a:prstGeom prst="rect">
            <a:avLst/>
          </a:prstGeom>
        </p:spPr>
        <p:txBody>
          <a:bodyPr wrap="square"/>
          <a:lstStyle/>
          <a:p>
            <a:r>
              <a:t>JupyterLab:</a:t>
            </a:r>
          </a:p>
          <a:p>
            <a:r>
              <a:t>The Evolution of the Jupyter Notebook</a:t>
            </a:r>
          </a:p>
        </p:txBody>
      </p:sp>
      <p:sp>
        <p:nvSpPr>
          <p:cNvPr id="215" name="Chris Colbert, Jupyter…"/>
          <p:cNvSpPr txBox="1">
            <a:spLocks noGrp="1"/>
          </p:cNvSpPr>
          <p:nvPr>
            <p:ph type="body" idx="15"/>
          </p:nvPr>
        </p:nvSpPr>
        <p:spPr>
          <a:xfrm>
            <a:off x="18073867" y="5080634"/>
            <a:ext cx="5421318" cy="656844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Chris Colbert, </a:t>
            </a:r>
            <a:r>
              <a:rPr dirty="0" err="1"/>
              <a:t>Jupyter</a:t>
            </a:r>
            <a:endParaRPr dirty="0"/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Steven Silvester, </a:t>
            </a:r>
            <a:r>
              <a:rPr dirty="0" err="1"/>
              <a:t>Quansight</a:t>
            </a:r>
            <a:endParaRPr dirty="0"/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Afshin Darian, </a:t>
            </a:r>
            <a:r>
              <a:rPr dirty="0" err="1"/>
              <a:t>Jupyter</a:t>
            </a:r>
            <a:endParaRPr dirty="0"/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Ian Rose, Berkeley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Jason Grout, Bloomberg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Brian Granger, Cal Poly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Jessica Forde, </a:t>
            </a:r>
            <a:r>
              <a:rPr dirty="0" err="1"/>
              <a:t>Jupyter</a:t>
            </a:r>
            <a:endParaRPr dirty="0"/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Grant Nestor, Cal Poly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Cameron </a:t>
            </a:r>
            <a:r>
              <a:rPr dirty="0" err="1"/>
              <a:t>Oelsen</a:t>
            </a:r>
            <a:r>
              <a:rPr dirty="0"/>
              <a:t>, Cal Poly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Fernando Perez, LBNL/Berkeley 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Cal Poly Interns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 Larger </a:t>
            </a:r>
            <a:r>
              <a:rPr dirty="0" err="1"/>
              <a:t>Jupyter</a:t>
            </a:r>
            <a:r>
              <a:rPr dirty="0"/>
              <a:t> Team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@</a:t>
            </a:r>
            <a:r>
              <a:rPr dirty="0" err="1"/>
              <a:t>jupyterlab</a:t>
            </a:r>
            <a:r>
              <a:rPr dirty="0"/>
              <a:t> on GitHub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@</a:t>
            </a:r>
            <a:r>
              <a:rPr dirty="0" err="1"/>
              <a:t>ProjectJupyter</a:t>
            </a:r>
            <a:r>
              <a:rPr dirty="0"/>
              <a:t> on Twitter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2E8823-973F-4EE3-AC8F-CE519CC419A7}"/>
              </a:ext>
            </a:extLst>
          </p:cNvPr>
          <p:cNvSpPr/>
          <p:nvPr/>
        </p:nvSpPr>
        <p:spPr>
          <a:xfrm>
            <a:off x="7642730" y="11325909"/>
            <a:ext cx="8124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nb-NO" sz="3600" dirty="0"/>
              <a:t>Vidar Tonaas Fauske, Simula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Enabling…"/>
          <p:cNvSpPr txBox="1">
            <a:spLocks noGrp="1"/>
          </p:cNvSpPr>
          <p:nvPr>
            <p:ph type="body" idx="13"/>
          </p:nvPr>
        </p:nvSpPr>
        <p:spPr>
          <a:xfrm>
            <a:off x="957337" y="5067300"/>
            <a:ext cx="5723195" cy="3672841"/>
          </a:xfrm>
          <a:prstGeom prst="rect">
            <a:avLst/>
          </a:prstGeom>
        </p:spPr>
        <p:txBody>
          <a:bodyPr/>
          <a:lstStyle/>
          <a:p>
            <a:pPr>
              <a:defRPr sz="7800"/>
            </a:pPr>
            <a:r>
              <a:t>Enabling</a:t>
            </a:r>
          </a:p>
          <a:p>
            <a:pPr>
              <a:defRPr sz="7800"/>
            </a:pPr>
            <a:r>
              <a:t>Open Data</a:t>
            </a:r>
          </a:p>
          <a:p>
            <a:pPr>
              <a:defRPr sz="7800"/>
            </a:pPr>
            <a:r>
              <a:t>Journalism</a:t>
            </a:r>
          </a:p>
        </p:txBody>
      </p:sp>
      <p:pic>
        <p:nvPicPr>
          <p:cNvPr id="250" name="Screen Shot 2016-09-26 at 12.34.48 PM.png" descr="Screen Shot 2016-09-26 at 12.34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7137" y="184060"/>
            <a:ext cx="15209446" cy="994081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51" name="Screen Shot 2016-09-26 at 12.34.33 PM.png" descr="Screen Shot 2016-09-26 at 12.34.3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3629" y="3635887"/>
            <a:ext cx="15267269" cy="994081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uthoring…"/>
          <p:cNvSpPr txBox="1">
            <a:spLocks noGrp="1"/>
          </p:cNvSpPr>
          <p:nvPr>
            <p:ph type="body" idx="13"/>
          </p:nvPr>
        </p:nvSpPr>
        <p:spPr>
          <a:xfrm>
            <a:off x="957337" y="5067300"/>
            <a:ext cx="5723195" cy="3672841"/>
          </a:xfrm>
          <a:prstGeom prst="rect">
            <a:avLst/>
          </a:prstGeom>
        </p:spPr>
        <p:txBody>
          <a:bodyPr/>
          <a:lstStyle/>
          <a:p>
            <a:pPr>
              <a:defRPr sz="7800"/>
            </a:pPr>
            <a:r>
              <a:t>Authoring</a:t>
            </a:r>
          </a:p>
          <a:p>
            <a:pPr>
              <a:defRPr sz="7800"/>
            </a:pPr>
            <a:r>
              <a:t>Interactive Books</a:t>
            </a:r>
          </a:p>
        </p:txBody>
      </p:sp>
      <p:sp>
        <p:nvSpPr>
          <p:cNvPr id="254" name="https://www.oreilly.com/ideas/jupyter-at-oreilly">
            <a:hlinkClick r:id="rId2"/>
          </p:cNvPr>
          <p:cNvSpPr txBox="1"/>
          <p:nvPr/>
        </p:nvSpPr>
        <p:spPr>
          <a:xfrm>
            <a:off x="9518562" y="12572588"/>
            <a:ext cx="1407378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3400" u="sng">
                <a:solidFill>
                  <a:schemeClr val="accent1">
                    <a:satOff val="-3355"/>
                    <a:lumOff val="26614"/>
                  </a:schemeClr>
                </a:solidFill>
                <a:latin typeface="Gill Sans"/>
                <a:ea typeface="Gill Sans"/>
                <a:cs typeface="Gill Sans"/>
                <a:sym typeface="Gill Sans"/>
                <a:hlinkClick r:id="rId3"/>
              </a:defRPr>
            </a:lvl1pPr>
          </a:lstStyle>
          <a:p>
            <a:pPr>
              <a:defRPr sz="5000" u="none">
                <a:solidFill>
                  <a:srgbClr val="606060"/>
                </a:solidFill>
              </a:defRPr>
            </a:pPr>
            <a:r>
              <a:rPr sz="3400" u="sng">
                <a:solidFill>
                  <a:schemeClr val="accent1">
                    <a:satOff val="-3355"/>
                    <a:lumOff val="26614"/>
                  </a:schemeClr>
                </a:solidFill>
                <a:hlinkClick r:id="rId3"/>
              </a:rPr>
              <a:t>https://www.oreilly.com/ideas/jupyter-at-oreilly</a:t>
            </a:r>
          </a:p>
        </p:txBody>
      </p:sp>
      <p:pic>
        <p:nvPicPr>
          <p:cNvPr id="255" name="Screen Shot 2016-12-19 at 9.39.06 PM.png" descr="Screen Shot 2016-12-19 at 9.39.0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94311" y="367158"/>
            <a:ext cx="16454112" cy="443938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56" name="Screen Shot 2016-12-19 at 9.32.01 PM.png" descr="Screen Shot 2016-12-19 at 9.32.01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04378" y="5387293"/>
            <a:ext cx="10472349" cy="557740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57" name="Image" descr="Image">
            <a:hlinkClick r:id="rId6"/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74303" y="3901163"/>
            <a:ext cx="8178291" cy="740845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58" name="O’Reilly Atlas authoring platform incorporating live code"/>
          <p:cNvSpPr txBox="1"/>
          <p:nvPr/>
        </p:nvSpPr>
        <p:spPr>
          <a:xfrm>
            <a:off x="9215472" y="11500356"/>
            <a:ext cx="14679961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O’Reilly Atlas authoring platform incorporating live code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Building Blocks for Interactive Computing"/>
          <p:cNvSpPr>
            <a:spLocks noGrp="1"/>
          </p:cNvSpPr>
          <p:nvPr>
            <p:ph type="body" idx="13"/>
          </p:nvPr>
        </p:nvSpPr>
        <p:spPr>
          <a:xfrm>
            <a:off x="2838530" y="5821680"/>
            <a:ext cx="18706941" cy="1158241"/>
          </a:xfrm>
          <a:prstGeom prst="rect">
            <a:avLst/>
          </a:prstGeom>
        </p:spPr>
        <p:txBody>
          <a:bodyPr/>
          <a:lstStyle/>
          <a:p>
            <a:r>
              <a:t>Building Blocks for Interactive Computing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lassic Jupyter: More Than Just Notebooks"/>
          <p:cNvSpPr txBox="1">
            <a:spLocks noGrp="1"/>
          </p:cNvSpPr>
          <p:nvPr>
            <p:ph type="body" idx="13"/>
          </p:nvPr>
        </p:nvSpPr>
        <p:spPr>
          <a:xfrm>
            <a:off x="3801504" y="65891"/>
            <a:ext cx="19750474" cy="2750426"/>
          </a:xfrm>
          <a:prstGeom prst="rect">
            <a:avLst/>
          </a:prstGeom>
        </p:spPr>
        <p:txBody>
          <a:bodyPr/>
          <a:lstStyle/>
          <a:p>
            <a:r>
              <a:rPr dirty="0"/>
              <a:t>Classic </a:t>
            </a:r>
            <a:r>
              <a:rPr dirty="0" err="1"/>
              <a:t>Jupyter</a:t>
            </a:r>
            <a:r>
              <a:rPr dirty="0"/>
              <a:t>: More Than Just Notebooks</a:t>
            </a:r>
          </a:p>
        </p:txBody>
      </p:sp>
      <p:grpSp>
        <p:nvGrpSpPr>
          <p:cNvPr id="267" name="Group"/>
          <p:cNvGrpSpPr/>
          <p:nvPr/>
        </p:nvGrpSpPr>
        <p:grpSpPr>
          <a:xfrm>
            <a:off x="3844025" y="2352033"/>
            <a:ext cx="16695950" cy="11223099"/>
            <a:chOff x="0" y="0"/>
            <a:chExt cx="16695948" cy="11223097"/>
          </a:xfrm>
        </p:grpSpPr>
        <p:pic>
          <p:nvPicPr>
            <p:cNvPr id="263" name="Screen Shot 2016-07-14 at 11.39.14 AM.png" descr="Screen Shot 2016-07-14 at 11.39.14 A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11129"/>
            <a:stretch>
              <a:fillRect/>
            </a:stretch>
          </p:blipFill>
          <p:spPr>
            <a:xfrm>
              <a:off x="0" y="0"/>
              <a:ext cx="8062954" cy="5385539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64" name="Screen Shot 2016-07-14 at 11.40.02 AM.png" descr="Screen Shot 2016-07-14 at 11.40.02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13849"/>
            <a:stretch>
              <a:fillRect/>
            </a:stretch>
          </p:blipFill>
          <p:spPr>
            <a:xfrm>
              <a:off x="8632994" y="6999"/>
              <a:ext cx="8062955" cy="537118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65" name="Screen Shot 2016-07-14 at 11.41.02 AM.png" descr="Screen Shot 2016-07-14 at 11.41.02 A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3111"/>
            <a:stretch>
              <a:fillRect/>
            </a:stretch>
          </p:blipFill>
          <p:spPr>
            <a:xfrm>
              <a:off x="0" y="5838908"/>
              <a:ext cx="8062954" cy="5377793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66" name="Screen Shot 2016-07-14 at 11.41.56 AM.png" descr="Screen Shot 2016-07-14 at 11.41.56 AM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b="6727"/>
            <a:stretch>
              <a:fillRect/>
            </a:stretch>
          </p:blipFill>
          <p:spPr>
            <a:xfrm>
              <a:off x="8632994" y="5832189"/>
              <a:ext cx="8062955" cy="5390909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"/>
          <p:cNvSpPr>
            <a:spLocks noGrp="1"/>
          </p:cNvSpPr>
          <p:nvPr>
            <p:ph type="body" idx="13"/>
          </p:nvPr>
        </p:nvSpPr>
        <p:spPr>
          <a:xfrm>
            <a:off x="9846912" y="9149043"/>
            <a:ext cx="6218839" cy="3755463"/>
          </a:xfrm>
          <a:prstGeom prst="roundRect">
            <a:avLst>
              <a:gd name="adj" fmla="val 0"/>
            </a:avLst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nb-NO" sz="5000" b="1" dirty="0">
                <a:solidFill>
                  <a:srgbClr val="FFFFFF"/>
                </a:solidFill>
                <a:latin typeface="Helvetica"/>
                <a:cs typeface="Helvetica"/>
                <a:sym typeface="Helvetica"/>
              </a:rPr>
              <a:t>Kernels</a:t>
            </a:r>
          </a:p>
        </p:txBody>
      </p:sp>
      <p:sp>
        <p:nvSpPr>
          <p:cNvPr id="271" name="Rectangle"/>
          <p:cNvSpPr>
            <a:spLocks noGrp="1"/>
          </p:cNvSpPr>
          <p:nvPr>
            <p:ph type="body" idx="15"/>
          </p:nvPr>
        </p:nvSpPr>
        <p:spPr>
          <a:prstGeom prst="roundRect">
            <a:avLst>
              <a:gd name="adj" fmla="val 0"/>
            </a:avLst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lvl="0" indent="0" algn="ctr">
              <a:spcBef>
                <a:spcPts val="0"/>
              </a:spcBef>
              <a:buSzTx/>
              <a:buNone/>
            </a:pPr>
            <a:r>
              <a:rPr lang="nb-NO" sz="5000" b="1" dirty="0">
                <a:solidFill>
                  <a:schemeClr val="tx1"/>
                </a:solidFill>
                <a:latin typeface="Helvetica"/>
                <a:cs typeface="Helvetica"/>
                <a:sym typeface="Helvetica"/>
              </a:rPr>
              <a:t>Output</a:t>
            </a:r>
          </a:p>
        </p:txBody>
      </p:sp>
      <p:sp>
        <p:nvSpPr>
          <p:cNvPr id="273" name="Rectangle"/>
          <p:cNvSpPr>
            <a:spLocks noGrp="1"/>
          </p:cNvSpPr>
          <p:nvPr>
            <p:ph type="body" idx="17"/>
          </p:nvPr>
        </p:nvSpPr>
        <p:spPr>
          <a:prstGeom prst="roundRect">
            <a:avLst>
              <a:gd name="adj" fmla="val 0"/>
            </a:avLst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lvl="0" indent="0" algn="ctr">
              <a:spcBef>
                <a:spcPts val="0"/>
              </a:spcBef>
              <a:buSzTx/>
              <a:buNone/>
            </a:pPr>
            <a:r>
              <a:rPr lang="nb-NO" sz="5000" b="1" dirty="0">
                <a:solidFill>
                  <a:schemeClr val="tx1"/>
                </a:solidFill>
                <a:latin typeface="Helvetica"/>
                <a:cs typeface="Helvetica"/>
                <a:sym typeface="Helvetica"/>
              </a:rPr>
              <a:t>Text Editor</a:t>
            </a:r>
          </a:p>
        </p:txBody>
      </p:sp>
      <p:sp>
        <p:nvSpPr>
          <p:cNvPr id="275" name="Rectangle"/>
          <p:cNvSpPr>
            <a:spLocks noGrp="1"/>
          </p:cNvSpPr>
          <p:nvPr>
            <p:ph type="body" idx="19"/>
          </p:nvPr>
        </p:nvSpPr>
        <p:spPr>
          <a:prstGeom prst="roundRect">
            <a:avLst>
              <a:gd name="adj" fmla="val 0"/>
            </a:avLst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lvl="0" indent="0" algn="ctr">
              <a:spcBef>
                <a:spcPts val="0"/>
              </a:spcBef>
              <a:buSzTx/>
              <a:buNone/>
            </a:pPr>
            <a:r>
              <a:rPr lang="nb-NO" sz="5000" b="1" dirty="0">
                <a:solidFill>
                  <a:schemeClr val="tx1"/>
                </a:solidFill>
                <a:latin typeface="Helvetica"/>
                <a:cs typeface="Helvetica"/>
                <a:sym typeface="Helvetica"/>
              </a:rPr>
              <a:t>Terminal</a:t>
            </a:r>
          </a:p>
        </p:txBody>
      </p:sp>
      <p:sp>
        <p:nvSpPr>
          <p:cNvPr id="277" name="Rectangle"/>
          <p:cNvSpPr>
            <a:spLocks noGrp="1"/>
          </p:cNvSpPr>
          <p:nvPr>
            <p:ph type="body" idx="21"/>
          </p:nvPr>
        </p:nvSpPr>
        <p:spPr>
          <a:prstGeom prst="roundRect">
            <a:avLst>
              <a:gd name="adj" fmla="val 0"/>
            </a:avLst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lvl="0" indent="0" algn="ctr">
              <a:spcBef>
                <a:spcPts val="0"/>
              </a:spcBef>
              <a:buSzTx/>
              <a:buNone/>
            </a:pPr>
            <a:r>
              <a:rPr lang="nb-NO" sz="5000" b="1" dirty="0">
                <a:solidFill>
                  <a:schemeClr val="tx1"/>
                </a:solidFill>
                <a:latin typeface="Helvetica"/>
                <a:cs typeface="Helvetica"/>
                <a:sym typeface="Helvetica"/>
              </a:rPr>
              <a:t>File Browser</a:t>
            </a:r>
          </a:p>
        </p:txBody>
      </p:sp>
      <p:sp>
        <p:nvSpPr>
          <p:cNvPr id="279" name="Rectangle"/>
          <p:cNvSpPr>
            <a:spLocks noGrp="1"/>
          </p:cNvSpPr>
          <p:nvPr>
            <p:ph type="body" idx="23"/>
          </p:nvPr>
        </p:nvSpPr>
        <p:spPr>
          <a:prstGeom prst="roundRect">
            <a:avLst>
              <a:gd name="adj" fmla="val 0"/>
            </a:avLst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lvl="0" indent="0" algn="ctr">
              <a:spcBef>
                <a:spcPts val="0"/>
              </a:spcBef>
              <a:buSzTx/>
              <a:buNone/>
            </a:pPr>
            <a:r>
              <a:rPr lang="nb-NO" sz="5000" b="1" dirty="0">
                <a:solidFill>
                  <a:schemeClr val="tx1"/>
                </a:solidFill>
                <a:latin typeface="Helvetica"/>
                <a:cs typeface="Helvetica"/>
                <a:sym typeface="Helvetica"/>
              </a:rPr>
              <a:t>Notebooks</a:t>
            </a:r>
          </a:p>
        </p:txBody>
      </p:sp>
      <p:sp>
        <p:nvSpPr>
          <p:cNvPr id="281" name="Building…"/>
          <p:cNvSpPr txBox="1">
            <a:spLocks noGrp="1"/>
          </p:cNvSpPr>
          <p:nvPr>
            <p:ph type="body" idx="25"/>
          </p:nvPr>
        </p:nvSpPr>
        <p:spPr>
          <a:xfrm>
            <a:off x="1941181" y="5595299"/>
            <a:ext cx="3755507" cy="2479041"/>
          </a:xfrm>
          <a:prstGeom prst="rect">
            <a:avLst/>
          </a:prstGeom>
        </p:spPr>
        <p:txBody>
          <a:bodyPr/>
          <a:lstStyle/>
          <a:p>
            <a:pPr>
              <a:defRPr sz="7800"/>
            </a:pPr>
            <a:r>
              <a:t>Building</a:t>
            </a:r>
          </a:p>
          <a:p>
            <a:pPr>
              <a:defRPr sz="7800"/>
            </a:pPr>
            <a:r>
              <a:t>Blocks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Introducing JupyterLab"/>
          <p:cNvSpPr>
            <a:spLocks noGrp="1"/>
          </p:cNvSpPr>
          <p:nvPr>
            <p:ph type="body" idx="13"/>
          </p:nvPr>
        </p:nvSpPr>
        <p:spPr>
          <a:xfrm>
            <a:off x="2838530" y="5821680"/>
            <a:ext cx="18706941" cy="1310641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Introducing JupyterLab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JupyterLab: Integrated Experience"/>
          <p:cNvSpPr txBox="1">
            <a:spLocks noGrp="1"/>
          </p:cNvSpPr>
          <p:nvPr>
            <p:ph type="body" idx="13"/>
          </p:nvPr>
        </p:nvSpPr>
        <p:spPr>
          <a:xfrm>
            <a:off x="3801504" y="65891"/>
            <a:ext cx="18757940" cy="275042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JupyterLab: Integrated Experience</a:t>
            </a:r>
          </a:p>
        </p:txBody>
      </p:sp>
      <p:pic>
        <p:nvPicPr>
          <p:cNvPr id="286" name="Screen Shot 2017-09-27 at 11.16.53 .png" descr="Screen Shot 2017-09-27 at 11.16.53 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6474" y="2540222"/>
            <a:ext cx="18288001" cy="1060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JupyterLab"/>
          <p:cNvSpPr txBox="1">
            <a:spLocks noGrp="1"/>
          </p:cNvSpPr>
          <p:nvPr>
            <p:ph type="body" idx="13"/>
          </p:nvPr>
        </p:nvSpPr>
        <p:spPr>
          <a:xfrm>
            <a:off x="1057082" y="5683250"/>
            <a:ext cx="5054584" cy="1183640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t>JupyterLab</a:t>
            </a:r>
          </a:p>
        </p:txBody>
      </p:sp>
      <p:sp>
        <p:nvSpPr>
          <p:cNvPr id="289" name="Work with the building blocks in a flexible and integrated manner…"/>
          <p:cNvSpPr txBox="1">
            <a:spLocks noGrp="1"/>
          </p:cNvSpPr>
          <p:nvPr>
            <p:ph type="body" idx="14"/>
          </p:nvPr>
        </p:nvSpPr>
        <p:spPr>
          <a:xfrm>
            <a:off x="9188556" y="2446577"/>
            <a:ext cx="14503876" cy="9044941"/>
          </a:xfrm>
          <a:prstGeom prst="rect">
            <a:avLst/>
          </a:prstGeom>
        </p:spPr>
        <p:txBody>
          <a:bodyPr/>
          <a:lstStyle/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Work with the building blocks in a flexible and integrated manner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Modern JavaScript development: npm-based packaging, Typescript, phosphor.js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Clean model/view separation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Well separated public/private APIs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Fully extensible by third parties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High performance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Design!</a:t>
            </a:r>
          </a:p>
        </p:txBody>
      </p:sp>
      <p:sp>
        <p:nvSpPr>
          <p:cNvPr id="290" name="Building Blocks"/>
          <p:cNvSpPr txBox="1">
            <a:spLocks noGrp="1"/>
          </p:cNvSpPr>
          <p:nvPr>
            <p:ph type="body" idx="15"/>
          </p:nvPr>
        </p:nvSpPr>
        <p:spPr>
          <a:xfrm>
            <a:off x="9178338" y="868514"/>
            <a:ext cx="11950335" cy="1323341"/>
          </a:xfrm>
          <a:prstGeom prst="rect">
            <a:avLst/>
          </a:prstGeom>
        </p:spPr>
        <p:txBody>
          <a:bodyPr/>
          <a:lstStyle/>
          <a:p>
            <a:r>
              <a:t>Building Blocks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January 2018"/>
          <p:cNvSpPr txBox="1">
            <a:spLocks noGrp="1"/>
          </p:cNvSpPr>
          <p:nvPr>
            <p:ph type="body" idx="13"/>
          </p:nvPr>
        </p:nvSpPr>
        <p:spPr>
          <a:xfrm>
            <a:off x="1349405" y="5720079"/>
            <a:ext cx="4939058" cy="2308322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rPr lang="en-US" dirty="0"/>
              <a:t>July</a:t>
            </a:r>
          </a:p>
          <a:p>
            <a:r>
              <a:rPr dirty="0"/>
              <a:t>2018</a:t>
            </a:r>
          </a:p>
        </p:txBody>
      </p:sp>
      <p:sp>
        <p:nvSpPr>
          <p:cNvPr id="293" name="https://github.com/jupyterlab…"/>
          <p:cNvSpPr txBox="1">
            <a:spLocks noGrp="1"/>
          </p:cNvSpPr>
          <p:nvPr>
            <p:ph type="body" idx="14"/>
          </p:nvPr>
        </p:nvSpPr>
        <p:spPr>
          <a:xfrm>
            <a:off x="9809760" y="3237870"/>
            <a:ext cx="12665161" cy="8727067"/>
          </a:xfrm>
          <a:prstGeom prst="rect">
            <a:avLst/>
          </a:prstGeom>
        </p:spPr>
        <p:txBody>
          <a:bodyPr/>
          <a:lstStyle/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4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800" dirty="0">
                <a:solidFill>
                  <a:srgbClr val="4D4D4D"/>
                </a:solidFill>
                <a:latin typeface="Helvetica"/>
                <a:cs typeface="Helvetica"/>
                <a:hlinkClick r:id="rId2"/>
              </a:rPr>
              <a:t>https://github.com/jupyterlab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4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~</a:t>
            </a:r>
            <a:r>
              <a:rPr lang="en-US" dirty="0"/>
              <a:t>3</a:t>
            </a:r>
            <a:r>
              <a:rPr dirty="0"/>
              <a:t> years worth of development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4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~100 contributors, ~60 components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4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nb-NO" dirty="0"/>
              <a:t>~2,500 releases (npm+python)</a:t>
            </a:r>
            <a:endParaRPr dirty="0"/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4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Over 1</a:t>
            </a:r>
            <a:r>
              <a:rPr lang="en-US" dirty="0"/>
              <a:t>2</a:t>
            </a:r>
            <a:r>
              <a:rPr dirty="0"/>
              <a:t>,000 commits, ~classic notebook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4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Currently Beta</a:t>
            </a:r>
          </a:p>
        </p:txBody>
      </p:sp>
      <p:sp>
        <p:nvSpPr>
          <p:cNvPr id="294" name="JupyterLab Today"/>
          <p:cNvSpPr txBox="1">
            <a:spLocks noGrp="1"/>
          </p:cNvSpPr>
          <p:nvPr>
            <p:ph type="body" idx="15"/>
          </p:nvPr>
        </p:nvSpPr>
        <p:spPr>
          <a:xfrm>
            <a:off x="9663166" y="1296304"/>
            <a:ext cx="12665162" cy="1183641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t>JupyterLab Today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oadmap"/>
          <p:cNvSpPr txBox="1">
            <a:spLocks noGrp="1"/>
          </p:cNvSpPr>
          <p:nvPr>
            <p:ph type="body" idx="13"/>
          </p:nvPr>
        </p:nvSpPr>
        <p:spPr>
          <a:xfrm>
            <a:off x="1326289" y="6299200"/>
            <a:ext cx="4985291" cy="1323341"/>
          </a:xfrm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297" name="Beta releases, January 2018…"/>
          <p:cNvSpPr txBox="1">
            <a:spLocks noGrp="1"/>
          </p:cNvSpPr>
          <p:nvPr>
            <p:ph type="body" idx="14"/>
          </p:nvPr>
        </p:nvSpPr>
        <p:spPr>
          <a:xfrm>
            <a:off x="9524567" y="5045032"/>
            <a:ext cx="11188841" cy="7676395"/>
          </a:xfrm>
          <a:prstGeom prst="rect">
            <a:avLst/>
          </a:prstGeom>
        </p:spPr>
        <p:txBody>
          <a:bodyPr/>
          <a:lstStyle/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6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Beta releases, January 2018</a:t>
            </a:r>
            <a:r>
              <a:rPr lang="en-US" dirty="0"/>
              <a:t>, Beta 3 in July</a:t>
            </a:r>
            <a:endParaRPr dirty="0"/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6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all users</a:t>
            </a:r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6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adventurous extension developers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6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1.0 this year</a:t>
            </a:r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6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all users, extension developers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6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Eventually:</a:t>
            </a:r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6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Classic notebook will be retired</a:t>
            </a:r>
          </a:p>
        </p:txBody>
      </p:sp>
      <p:sp>
        <p:nvSpPr>
          <p:cNvPr id="298" name="JupyterLab Beta: Use It Today"/>
          <p:cNvSpPr txBox="1">
            <a:spLocks noGrp="1"/>
          </p:cNvSpPr>
          <p:nvPr>
            <p:ph type="body" idx="15"/>
          </p:nvPr>
        </p:nvSpPr>
        <p:spPr>
          <a:xfrm>
            <a:off x="9292415" y="668879"/>
            <a:ext cx="12468360" cy="1183641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t>JupyterLab Beta: Use It Today</a:t>
            </a:r>
          </a:p>
        </p:txBody>
      </p:sp>
      <p:sp>
        <p:nvSpPr>
          <p:cNvPr id="299" name="conda install -c conda-forge jupyterlab…"/>
          <p:cNvSpPr txBox="1"/>
          <p:nvPr/>
        </p:nvSpPr>
        <p:spPr>
          <a:xfrm>
            <a:off x="9678372" y="2224184"/>
            <a:ext cx="12468360" cy="17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l">
              <a:defRPr sz="5600">
                <a:solidFill>
                  <a:srgbClr val="4D4D4D"/>
                </a:solidFill>
              </a:defRPr>
            </a:pPr>
            <a:r>
              <a:t>conda install -c conda-forge jupyterlab</a:t>
            </a:r>
          </a:p>
          <a:p>
            <a:pPr algn="l">
              <a:defRPr sz="5600">
                <a:solidFill>
                  <a:srgbClr val="4D4D4D"/>
                </a:solidFill>
              </a:defRPr>
            </a:pPr>
            <a:r>
              <a:t>or pip install jupyterlab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he Jupyter Notebook"/>
          <p:cNvSpPr>
            <a:spLocks noGrp="1"/>
          </p:cNvSpPr>
          <p:nvPr>
            <p:ph type="body" idx="13"/>
          </p:nvPr>
        </p:nvSpPr>
        <p:spPr>
          <a:xfrm>
            <a:off x="2838530" y="5821680"/>
            <a:ext cx="18706941" cy="1310641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The Jupyter Notebook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Live Demos!"/>
          <p:cNvSpPr>
            <a:spLocks noGrp="1"/>
          </p:cNvSpPr>
          <p:nvPr>
            <p:ph type="body" idx="13"/>
          </p:nvPr>
        </p:nvSpPr>
        <p:spPr>
          <a:xfrm>
            <a:off x="2838530" y="5821680"/>
            <a:ext cx="18706941" cy="1310641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Live Demos!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hank You!"/>
          <p:cNvSpPr txBox="1">
            <a:spLocks noGrp="1"/>
          </p:cNvSpPr>
          <p:nvPr>
            <p:ph type="body" idx="13"/>
          </p:nvPr>
        </p:nvSpPr>
        <p:spPr>
          <a:xfrm>
            <a:off x="1326289" y="6299200"/>
            <a:ext cx="5965419" cy="1323341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308" name="JupyterCon, Aug 21-25, New York"/>
          <p:cNvSpPr txBox="1">
            <a:spLocks noGrp="1"/>
          </p:cNvSpPr>
          <p:nvPr>
            <p:ph type="body" idx="15"/>
          </p:nvPr>
        </p:nvSpPr>
        <p:spPr>
          <a:xfrm>
            <a:off x="9292415" y="668879"/>
            <a:ext cx="14095854" cy="1183641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t>JupyterCon, Aug 21-25, New York</a:t>
            </a:r>
          </a:p>
        </p:txBody>
      </p:sp>
      <p:sp>
        <p:nvSpPr>
          <p:cNvPr id="310" name="conda install -c conda-forge jupyterlab…"/>
          <p:cNvSpPr txBox="1"/>
          <p:nvPr/>
        </p:nvSpPr>
        <p:spPr>
          <a:xfrm>
            <a:off x="10106162" y="11604693"/>
            <a:ext cx="12468360" cy="17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l">
              <a:defRPr sz="5600">
                <a:solidFill>
                  <a:srgbClr val="4D4D4D"/>
                </a:solidFill>
              </a:defRPr>
            </a:pPr>
            <a:r>
              <a:rPr dirty="0" err="1"/>
              <a:t>conda</a:t>
            </a:r>
            <a:r>
              <a:rPr dirty="0"/>
              <a:t> install -c </a:t>
            </a:r>
            <a:r>
              <a:rPr dirty="0" err="1"/>
              <a:t>conda</a:t>
            </a:r>
            <a:r>
              <a:rPr dirty="0"/>
              <a:t>-forge </a:t>
            </a:r>
            <a:r>
              <a:rPr dirty="0" err="1"/>
              <a:t>jupyterlab</a:t>
            </a:r>
            <a:endParaRPr dirty="0"/>
          </a:p>
          <a:p>
            <a:pPr algn="l">
              <a:defRPr sz="5600">
                <a:solidFill>
                  <a:srgbClr val="4D4D4D"/>
                </a:solidFill>
              </a:defRPr>
            </a:pPr>
            <a:r>
              <a:rPr dirty="0"/>
              <a:t>or pip install </a:t>
            </a:r>
            <a:r>
              <a:rPr dirty="0" err="1"/>
              <a:t>jupyterlab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3932E-D117-4EA4-AE0C-234505FD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129" y="2307495"/>
            <a:ext cx="13991582" cy="84334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Jupyter…"/>
          <p:cNvSpPr txBox="1">
            <a:spLocks noGrp="1"/>
          </p:cNvSpPr>
          <p:nvPr>
            <p:ph type="body" idx="13"/>
          </p:nvPr>
        </p:nvSpPr>
        <p:spPr>
          <a:xfrm>
            <a:off x="1427748" y="5683250"/>
            <a:ext cx="4683517" cy="255524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Jupyter</a:t>
            </a:r>
            <a:endParaRPr dirty="0"/>
          </a:p>
          <a:p>
            <a:r>
              <a:rPr dirty="0"/>
              <a:t>Notebook</a:t>
            </a:r>
          </a:p>
        </p:txBody>
      </p:sp>
      <p:sp>
        <p:nvSpPr>
          <p:cNvPr id="224" name="A Jupyter Notebook document with a visualization of measles data."/>
          <p:cNvSpPr txBox="1">
            <a:spLocks noGrp="1"/>
          </p:cNvSpPr>
          <p:nvPr>
            <p:ph type="body" idx="14"/>
          </p:nvPr>
        </p:nvSpPr>
        <p:spPr>
          <a:xfrm>
            <a:off x="9813278" y="12964371"/>
            <a:ext cx="11402542" cy="558801"/>
          </a:xfrm>
          <a:prstGeom prst="rect">
            <a:avLst/>
          </a:prstGeom>
        </p:spPr>
        <p:txBody>
          <a:bodyPr/>
          <a:lstStyle/>
          <a:p>
            <a:r>
              <a:t>A Jupyter Notebook document with a visualization of measles data.</a:t>
            </a:r>
          </a:p>
        </p:txBody>
      </p:sp>
      <p:pic>
        <p:nvPicPr>
          <p:cNvPr id="225" name="Screen Shot 2016-09-26 at 1.01.56 PM.png" descr="Screen Shot 2016-09-26 at 1.01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4021" y="1493200"/>
            <a:ext cx="15448778" cy="107296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Jupyter…"/>
          <p:cNvSpPr txBox="1">
            <a:spLocks noGrp="1"/>
          </p:cNvSpPr>
          <p:nvPr>
            <p:ph type="body" idx="13"/>
          </p:nvPr>
        </p:nvSpPr>
        <p:spPr>
          <a:xfrm>
            <a:off x="1431728" y="5683250"/>
            <a:ext cx="4848555" cy="255524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Jupyter</a:t>
            </a:r>
            <a:endParaRPr dirty="0"/>
          </a:p>
          <a:p>
            <a:r>
              <a:rPr dirty="0"/>
              <a:t>Notebook</a:t>
            </a:r>
          </a:p>
        </p:txBody>
      </p:sp>
      <p:sp>
        <p:nvSpPr>
          <p:cNvPr id="220" name="Interactive, browser-based computing environment…"/>
          <p:cNvSpPr txBox="1">
            <a:spLocks noGrp="1"/>
          </p:cNvSpPr>
          <p:nvPr>
            <p:ph type="body" idx="14"/>
          </p:nvPr>
        </p:nvSpPr>
        <p:spPr>
          <a:xfrm>
            <a:off x="9067431" y="2571969"/>
            <a:ext cx="14013169" cy="10238741"/>
          </a:xfrm>
          <a:prstGeom prst="rect">
            <a:avLst/>
          </a:prstGeom>
        </p:spPr>
        <p:txBody>
          <a:bodyPr/>
          <a:lstStyle/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4"/>
                </a:solidFill>
              </a:rPr>
              <a:t>Interactive</a:t>
            </a:r>
            <a:r>
              <a:rPr>
                <a:solidFill>
                  <a:srgbClr val="4D4D4D"/>
                </a:solidFill>
              </a:rPr>
              <a:t>, browser-based computing environment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4"/>
                </a:solidFill>
              </a:rPr>
              <a:t>Exploratory</a:t>
            </a:r>
            <a:r>
              <a:rPr>
                <a:solidFill>
                  <a:srgbClr val="4D4D4D"/>
                </a:solidFill>
              </a:rPr>
              <a:t> data science, ML, visualization, analysis, stats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4"/>
                </a:solidFill>
              </a:rPr>
              <a:t>Reproducible</a:t>
            </a:r>
            <a:r>
              <a:rPr>
                <a:solidFill>
                  <a:srgbClr val="4D4D4D"/>
                </a:solidFill>
              </a:rPr>
              <a:t> document format:</a:t>
            </a:r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D4D4D"/>
                </a:solidFill>
              </a:rPr>
              <a:t>Code</a:t>
            </a:r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D4D4D"/>
                </a:solidFill>
              </a:rPr>
              <a:t>Narrative text (markdown)</a:t>
            </a:r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D4D4D"/>
                </a:solidFill>
              </a:rPr>
              <a:t>Equations (LaTeX)</a:t>
            </a:r>
          </a:p>
          <a:p>
            <a:pPr marL="742950" lvl="1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D4D4D"/>
                </a:solidFill>
              </a:rPr>
              <a:t>Images, visualizations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D4D4D"/>
                </a:solidFill>
              </a:rPr>
              <a:t>Over 50 programming languages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defRPr sz="3900">
                <a:solidFill>
                  <a:srgbClr val="4140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D4D4D"/>
                </a:solidFill>
              </a:rPr>
              <a:t>Everything open-source (BSD license)</a:t>
            </a:r>
          </a:p>
        </p:txBody>
      </p:sp>
      <p:sp>
        <p:nvSpPr>
          <p:cNvPr id="221" name="Interactive, Exploratory, Reproducible"/>
          <p:cNvSpPr txBox="1">
            <a:spLocks noGrp="1"/>
          </p:cNvSpPr>
          <p:nvPr>
            <p:ph type="body" idx="15"/>
          </p:nvPr>
        </p:nvSpPr>
        <p:spPr>
          <a:xfrm>
            <a:off x="8373464" y="1155066"/>
            <a:ext cx="15401105" cy="115824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Interactive, Exploratory, Reproducible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roject Jupyter: Where are we today?"/>
          <p:cNvSpPr>
            <a:spLocks noGrp="1"/>
          </p:cNvSpPr>
          <p:nvPr>
            <p:ph type="body" idx="13"/>
          </p:nvPr>
        </p:nvSpPr>
        <p:spPr>
          <a:xfrm>
            <a:off x="2838530" y="5821680"/>
            <a:ext cx="18706941" cy="1310641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Project Jupyter: Where are we today?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Millions of Users"/>
          <p:cNvSpPr txBox="1">
            <a:spLocks noGrp="1"/>
          </p:cNvSpPr>
          <p:nvPr>
            <p:ph type="body" idx="13"/>
          </p:nvPr>
        </p:nvSpPr>
        <p:spPr>
          <a:xfrm>
            <a:off x="1143000" y="5067300"/>
            <a:ext cx="5355738" cy="2479040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r>
              <a:t>Millions of Users</a:t>
            </a:r>
          </a:p>
        </p:txBody>
      </p:sp>
      <p:pic>
        <p:nvPicPr>
          <p:cNvPr id="230" name="1-HudW-8-iowoQcf9PT2e8YA.png" descr="1-HudW-8-iowoQcf9PT2e8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391350">
            <a:off x="9968790" y="3458498"/>
            <a:ext cx="12044668" cy="620232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31" name="https://github.com/jupyter/design/blob/master/surveys/2015-notebook-ux/analysis/report_dashboard.ipynb"/>
          <p:cNvSpPr txBox="1"/>
          <p:nvPr/>
        </p:nvSpPr>
        <p:spPr>
          <a:xfrm>
            <a:off x="8224901" y="13074958"/>
            <a:ext cx="155324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600" u="sng">
                <a:solidFill>
                  <a:schemeClr val="accent1">
                    <a:satOff val="-3355"/>
                    <a:lumOff val="26614"/>
                  </a:schemeClr>
                </a:solid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</a:defRPr>
            </a:pPr>
            <a:r>
              <a:rPr u="sng" dirty="0">
                <a:solidFill>
                  <a:schemeClr val="accent1">
                    <a:satOff val="-3355"/>
                    <a:lumOff val="26614"/>
                  </a:schemeClr>
                </a:solidFill>
                <a:hlinkClick r:id="rId3"/>
              </a:rPr>
              <a:t>https://github.com/jupyter/design/blob/master/surveys/2015-notebook-ux/analysis/report_dashboard.ipynb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17-07-07 at 11.27.08 AM.png" descr="Screen Shot 2017-07-07 at 11.27.0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16637" y="377769"/>
            <a:ext cx="15657609" cy="962020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34" name="Millions of Notebooks"/>
          <p:cNvSpPr txBox="1">
            <a:spLocks noGrp="1"/>
          </p:cNvSpPr>
          <p:nvPr>
            <p:ph type="body" idx="13"/>
          </p:nvPr>
        </p:nvSpPr>
        <p:spPr>
          <a:xfrm>
            <a:off x="1119196" y="5067300"/>
            <a:ext cx="5399477" cy="2479041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r>
              <a:rPr dirty="0"/>
              <a:t>Millions of Notebooks</a:t>
            </a:r>
          </a:p>
        </p:txBody>
      </p:sp>
      <p:sp>
        <p:nvSpPr>
          <p:cNvPr id="235" name="Text"/>
          <p:cNvSpPr txBox="1"/>
          <p:nvPr/>
        </p:nvSpPr>
        <p:spPr>
          <a:xfrm>
            <a:off x="11319643" y="6273799"/>
            <a:ext cx="1744714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36" name="https://github.com/trending/jupyter-notebook"/>
          <p:cNvSpPr txBox="1"/>
          <p:nvPr/>
        </p:nvSpPr>
        <p:spPr>
          <a:xfrm>
            <a:off x="8348090" y="12811168"/>
            <a:ext cx="768781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 u="sng">
                <a:solidFill>
                  <a:schemeClr val="accent1">
                    <a:satOff val="-3355"/>
                    <a:lumOff val="26614"/>
                  </a:schemeClr>
                </a:solidFill>
                <a:latin typeface="+mn-lt"/>
                <a:ea typeface="+mn-ea"/>
                <a:cs typeface="+mn-cs"/>
                <a:sym typeface="Helvetica Light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</a:defRPr>
            </a:pPr>
            <a:r>
              <a:rPr u="sng" dirty="0">
                <a:solidFill>
                  <a:schemeClr val="accent1">
                    <a:satOff val="-3355"/>
                    <a:lumOff val="26614"/>
                  </a:schemeClr>
                </a:solidFill>
                <a:hlinkClick r:id="rId4"/>
              </a:rPr>
              <a:t>https://github.com/trending/jupyter-notebook</a:t>
            </a:r>
          </a:p>
        </p:txBody>
      </p:sp>
      <p:pic>
        <p:nvPicPr>
          <p:cNvPr id="237" name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80" y="5639705"/>
            <a:ext cx="13236193" cy="679366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49393-4462-426E-885A-099AA5B8F451}"/>
              </a:ext>
            </a:extLst>
          </p:cNvPr>
          <p:cNvSpPr txBox="1"/>
          <p:nvPr/>
        </p:nvSpPr>
        <p:spPr>
          <a:xfrm>
            <a:off x="17261398" y="12811168"/>
            <a:ext cx="640720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nb-NO" sz="3000" dirty="0">
                <a:latin typeface="+mn-lt"/>
                <a:hlinkClick r:id="rId6"/>
              </a:rPr>
              <a:t>https://github.com/parente/nbestimate</a:t>
            </a:r>
            <a:endParaRPr lang="nb-NO" sz="30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Enabling…"/>
          <p:cNvSpPr txBox="1">
            <a:spLocks noGrp="1"/>
          </p:cNvSpPr>
          <p:nvPr>
            <p:ph type="body" idx="13"/>
          </p:nvPr>
        </p:nvSpPr>
        <p:spPr>
          <a:xfrm>
            <a:off x="850704" y="5054600"/>
            <a:ext cx="5936460" cy="3672841"/>
          </a:xfrm>
          <a:prstGeom prst="rect">
            <a:avLst/>
          </a:prstGeom>
        </p:spPr>
        <p:txBody>
          <a:bodyPr/>
          <a:lstStyle/>
          <a:p>
            <a:pPr>
              <a:defRPr sz="7800"/>
            </a:pPr>
            <a:r>
              <a:t>Enabling</a:t>
            </a:r>
          </a:p>
          <a:p>
            <a:pPr>
              <a:defRPr sz="7800"/>
            </a:pPr>
            <a:r>
              <a:t>Reproducible</a:t>
            </a:r>
          </a:p>
          <a:p>
            <a:pPr>
              <a:defRPr sz="7800"/>
            </a:pPr>
            <a:r>
              <a:t>Science</a:t>
            </a:r>
          </a:p>
        </p:txBody>
      </p:sp>
      <p:pic>
        <p:nvPicPr>
          <p:cNvPr id="240" name="Screen Shot 2016-07-14 at 11.22.44 AM.png" descr="Screen Shot 2016-07-14 at 11.22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5947" y="676412"/>
            <a:ext cx="15177181" cy="1135647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41" name="https://losc.ligo.org/about/"/>
          <p:cNvSpPr txBox="1"/>
          <p:nvPr/>
        </p:nvSpPr>
        <p:spPr>
          <a:xfrm>
            <a:off x="14034119" y="12380235"/>
            <a:ext cx="45609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 u="sng">
                <a:solidFill>
                  <a:schemeClr val="accent1">
                    <a:satOff val="-3355"/>
                    <a:lumOff val="26614"/>
                  </a:schemeClr>
                </a:solidFill>
                <a:latin typeface="+mn-lt"/>
                <a:ea typeface="+mn-ea"/>
                <a:cs typeface="+mn-cs"/>
                <a:sym typeface="Helvetica Light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satOff val="-3355"/>
                    <a:lumOff val="26614"/>
                  </a:schemeClr>
                </a:solidFill>
                <a:hlinkClick r:id="rId3"/>
              </a:rPr>
              <a:t>https://losc.ligo.org/about/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ive Code on…"/>
          <p:cNvSpPr txBox="1">
            <a:spLocks noGrp="1"/>
          </p:cNvSpPr>
          <p:nvPr>
            <p:ph type="body" idx="13"/>
          </p:nvPr>
        </p:nvSpPr>
        <p:spPr>
          <a:xfrm>
            <a:off x="1941181" y="5067300"/>
            <a:ext cx="3755507" cy="5019041"/>
          </a:xfrm>
          <a:prstGeom prst="rect">
            <a:avLst/>
          </a:prstGeom>
        </p:spPr>
        <p:txBody>
          <a:bodyPr/>
          <a:lstStyle/>
          <a:p>
            <a:r>
              <a:t>Live Code on</a:t>
            </a:r>
          </a:p>
          <a:p>
            <a:r>
              <a:t>Binder</a:t>
            </a:r>
          </a:p>
        </p:txBody>
      </p:sp>
      <p:pic>
        <p:nvPicPr>
          <p:cNvPr id="244" name="Screen Shot 2017-06-25 at 10.12.57 PM.png" descr="Screen Shot 2017-06-25 at 10.12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3466" y="2657102"/>
            <a:ext cx="12630411" cy="861974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45" name="https://beta.mybinder.org/v2/gh/minrk/ligo-binder/master?filepath=index.ipynb"/>
          <p:cNvSpPr txBox="1"/>
          <p:nvPr/>
        </p:nvSpPr>
        <p:spPr>
          <a:xfrm>
            <a:off x="8666764" y="12656725"/>
            <a:ext cx="1486381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1">
                    <a:satOff val="-3355"/>
                    <a:lumOff val="26614"/>
                  </a:schemeClr>
                </a:solidFill>
                <a:hlinkClick r:id="rId3"/>
              </a:defRPr>
            </a:lvl1pPr>
          </a:lstStyle>
          <a:p>
            <a:pPr>
              <a:defRPr sz="7000">
                <a:solidFill>
                  <a:srgbClr val="FFFFFF"/>
                </a:solidFill>
              </a:defRPr>
            </a:pPr>
            <a:r>
              <a:rPr sz="3400">
                <a:solidFill>
                  <a:schemeClr val="accent1">
                    <a:satOff val="-3355"/>
                    <a:lumOff val="26614"/>
                  </a:schemeClr>
                </a:solidFill>
                <a:hlinkClick r:id="rId3"/>
              </a:rPr>
              <a:t>https://beta.mybinder.org/v2/gh/minrk/ligo-binder/master?filepath=index.ipynb</a:t>
            </a:r>
          </a:p>
        </p:txBody>
      </p:sp>
      <p:sp>
        <p:nvSpPr>
          <p:cNvPr id="246" name="https://losc.ligo.org/tutorials/"/>
          <p:cNvSpPr txBox="1"/>
          <p:nvPr/>
        </p:nvSpPr>
        <p:spPr>
          <a:xfrm>
            <a:off x="13365542" y="11949920"/>
            <a:ext cx="54662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chemeClr val="accent1">
                    <a:satOff val="-3355"/>
                    <a:lumOff val="26614"/>
                  </a:schemeClr>
                </a:solidFill>
                <a:hlinkClick r:id="rId4"/>
              </a:defRPr>
            </a:lvl1pPr>
          </a:lstStyle>
          <a:p>
            <a:pPr>
              <a:defRPr sz="7000">
                <a:solidFill>
                  <a:srgbClr val="FFFFFF"/>
                </a:solidFill>
              </a:defRPr>
            </a:pPr>
            <a:r>
              <a:rPr sz="3400">
                <a:solidFill>
                  <a:schemeClr val="accent1">
                    <a:satOff val="-3355"/>
                    <a:lumOff val="26614"/>
                  </a:schemeClr>
                </a:solidFill>
                <a:hlinkClick r:id="rId4"/>
              </a:rPr>
              <a:t>https://losc.ligo.org/tutorials/</a:t>
            </a:r>
          </a:p>
        </p:txBody>
      </p:sp>
      <p:sp>
        <p:nvSpPr>
          <p:cNvPr id="247" name="LIGO Binder"/>
          <p:cNvSpPr txBox="1"/>
          <p:nvPr/>
        </p:nvSpPr>
        <p:spPr>
          <a:xfrm>
            <a:off x="9669928" y="946441"/>
            <a:ext cx="11894213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>
              <a:defRPr sz="7200">
                <a:solidFill>
                  <a:srgbClr val="4D4D4D"/>
                </a:solidFill>
              </a:defRPr>
            </a:lvl1pPr>
          </a:lstStyle>
          <a:p>
            <a:r>
              <a:t>LIGO Binder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ustom 2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44A3FC"/>
      </a:hlink>
      <a:folHlink>
        <a:srgbClr val="44A3FC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463</Words>
  <Application>Microsoft Office PowerPoint</Application>
  <PresentationFormat>Custom</PresentationFormat>
  <Paragraphs>102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Gill Sans</vt:lpstr>
      <vt:lpstr>Helvetica Light</vt:lpstr>
      <vt:lpstr>Helvetica Neue</vt:lpstr>
      <vt:lpstr>Source Code Pro</vt:lpstr>
      <vt:lpstr>Arial</vt:lpstr>
      <vt:lpstr>Calibri</vt:lpstr>
      <vt:lpstr>Helvetica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vidar</cp:lastModifiedBy>
  <cp:revision>7</cp:revision>
  <dcterms:modified xsi:type="dcterms:W3CDTF">2018-07-03T15:31:49Z</dcterms:modified>
</cp:coreProperties>
</file>